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13" r:id="rId2"/>
    <p:sldId id="585" r:id="rId3"/>
    <p:sldId id="586" r:id="rId4"/>
    <p:sldId id="588" r:id="rId5"/>
    <p:sldId id="590" r:id="rId6"/>
  </p:sldIdLst>
  <p:sldSz cx="12192000" cy="6858000"/>
  <p:notesSz cx="68580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772B3B1-A49F-4BC4-A342-B9CC57AB85F7}">
          <p14:sldIdLst>
            <p14:sldId id="313"/>
          </p14:sldIdLst>
        </p14:section>
        <p14:section name="Раздел без заголовка" id="{4FB49B65-3596-45DF-9005-72740699900D}">
          <p14:sldIdLst>
            <p14:sldId id="585"/>
            <p14:sldId id="586"/>
            <p14:sldId id="588"/>
            <p14:sldId id="5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сулов Расул Морисович" initials="РРМ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CD9"/>
    <a:srgbClr val="EAEFF7"/>
    <a:srgbClr val="FFFFFF"/>
    <a:srgbClr val="D2DEEF"/>
    <a:srgbClr val="BDD7EE"/>
    <a:srgbClr val="9ABCE2"/>
    <a:srgbClr val="66A2D8"/>
    <a:srgbClr val="F8CBAD"/>
    <a:srgbClr val="999DA2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8" autoAdjust="0"/>
    <p:restoredTop sz="86076" autoAdjust="0"/>
  </p:normalViewPr>
  <p:slideViewPr>
    <p:cSldViewPr snapToGrid="0" showGuides="1">
      <p:cViewPr varScale="1">
        <p:scale>
          <a:sx n="99" d="100"/>
          <a:sy n="99" d="100"/>
        </p:scale>
        <p:origin x="858" y="90"/>
      </p:cViewPr>
      <p:guideLst>
        <p:guide orient="horz" pos="2183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439" cy="497286"/>
          </a:xfrm>
          <a:prstGeom prst="rect">
            <a:avLst/>
          </a:prstGeom>
        </p:spPr>
        <p:txBody>
          <a:bodyPr vert="horz" lIns="91687" tIns="45843" rIns="91687" bIns="4584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966" y="0"/>
            <a:ext cx="2972439" cy="497286"/>
          </a:xfrm>
          <a:prstGeom prst="rect">
            <a:avLst/>
          </a:prstGeom>
        </p:spPr>
        <p:txBody>
          <a:bodyPr vert="horz" lIns="91687" tIns="45843" rIns="91687" bIns="45843" rtlCol="0"/>
          <a:lstStyle>
            <a:lvl1pPr algn="r">
              <a:defRPr sz="1200"/>
            </a:lvl1pPr>
          </a:lstStyle>
          <a:p>
            <a:fld id="{A6ECCE7B-2B55-459D-8182-D0557B1BD792}" type="datetimeFigureOut">
              <a:rPr lang="ru-RU" smtClean="0"/>
              <a:t>06.08.2026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354"/>
            <a:ext cx="2972439" cy="497285"/>
          </a:xfrm>
          <a:prstGeom prst="rect">
            <a:avLst/>
          </a:prstGeom>
        </p:spPr>
        <p:txBody>
          <a:bodyPr vert="horz" lIns="91687" tIns="45843" rIns="91687" bIns="4584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966" y="9429354"/>
            <a:ext cx="2972439" cy="497285"/>
          </a:xfrm>
          <a:prstGeom prst="rect">
            <a:avLst/>
          </a:prstGeom>
        </p:spPr>
        <p:txBody>
          <a:bodyPr vert="horz" lIns="91687" tIns="45843" rIns="91687" bIns="45843" rtlCol="0" anchor="b"/>
          <a:lstStyle>
            <a:lvl1pPr algn="r">
              <a:defRPr sz="1200"/>
            </a:lvl1pPr>
          </a:lstStyle>
          <a:p>
            <a:fld id="{6D0AC1E7-E411-4D4E-B275-787F7D6A6A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375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687" tIns="45843" rIns="91687" bIns="4584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687" tIns="45843" rIns="91687" bIns="45843" rtlCol="0"/>
          <a:lstStyle>
            <a:lvl1pPr algn="r">
              <a:defRPr sz="1200"/>
            </a:lvl1pPr>
          </a:lstStyle>
          <a:p>
            <a:fld id="{71620CFA-C76D-41D5-AC3C-DFC6FDF4C7C3}" type="datetimeFigureOut">
              <a:rPr lang="ru-RU" smtClean="0"/>
              <a:t>06.08.2026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87" tIns="45843" rIns="91687" bIns="45843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687" tIns="45843" rIns="91687" bIns="4584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4"/>
          </a:xfrm>
          <a:prstGeom prst="rect">
            <a:avLst/>
          </a:prstGeom>
        </p:spPr>
        <p:txBody>
          <a:bodyPr vert="horz" lIns="91687" tIns="45843" rIns="91687" bIns="4584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4"/>
          </a:xfrm>
          <a:prstGeom prst="rect">
            <a:avLst/>
          </a:prstGeom>
        </p:spPr>
        <p:txBody>
          <a:bodyPr vert="horz" lIns="91687" tIns="45843" rIns="91687" bIns="45843" rtlCol="0" anchor="b"/>
          <a:lstStyle>
            <a:lvl1pPr algn="r">
              <a:defRPr sz="1200"/>
            </a:lvl1pPr>
          </a:lstStyle>
          <a:p>
            <a:fld id="{14696552-920F-4B31-9AF9-C3E3BD6AAE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784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760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1461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168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859F-5EB7-4E64-BCCE-2436174D2195}" type="datetime1">
              <a:rPr lang="en-US" smtClean="0"/>
              <a:t>8/6/2026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30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4090-15DC-42C9-A2EA-2963BC17DB0C}" type="datetime1">
              <a:rPr lang="en-US" smtClean="0"/>
              <a:t>8/6/2026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87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0002-6272-47A7-93E4-274B2FFAC211}" type="datetime1">
              <a:rPr lang="en-US" smtClean="0"/>
              <a:t>8/6/2026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85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D71F-972C-4739-B44C-8D824753A5CD}" type="datetime1">
              <a:rPr lang="en-US" smtClean="0"/>
              <a:t>8/6/2026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13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04E6-BAAD-4737-B6F0-7A03C7AFB364}" type="datetime1">
              <a:rPr lang="en-US" smtClean="0"/>
              <a:t>8/6/2026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63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A4784-0414-45C4-9C41-BE93BB9A9A2F}" type="datetime1">
              <a:rPr lang="en-US" smtClean="0"/>
              <a:t>8/6/2026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7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D9122-1BE7-4E87-915C-52BF3F1F07BE}" type="datetime1">
              <a:rPr lang="en-US" smtClean="0"/>
              <a:t>8/6/2026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66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4CB5C-8D28-4AD7-9913-5D88D6658A31}" type="datetime1">
              <a:rPr lang="en-US" smtClean="0"/>
              <a:t>8/6/2026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0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829C-1CB8-430B-BC67-3AD03DAE52CD}" type="datetime1">
              <a:rPr lang="en-US" smtClean="0"/>
              <a:t>8/6/2026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43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834FB-FCF5-49C0-86A1-A68CAE42855C}" type="datetime1">
              <a:rPr lang="en-US" smtClean="0"/>
              <a:t>8/6/2026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52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5F4E2-A1ED-4636-9EF3-DF49ED77CD19}" type="datetime1">
              <a:rPr lang="en-US" smtClean="0"/>
              <a:t>8/6/2026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8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721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1C7807E7-04DB-4063-A163-05034F160F2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8/6/2026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914400" hangingPunct="1"/>
            <a:endParaRPr sz="3867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48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E6C37-C25F-42BF-98DC-6F5DBD8059D4}" type="datetime1">
              <a:rPr lang="en-US" smtClean="0"/>
              <a:t>8/6/2026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8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83947" y="-63794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17236" y="2295338"/>
            <a:ext cx="5748482" cy="1133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 hangingPunct="1"/>
            <a:endParaRPr lang="ru-RU" sz="28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4985" y="466726"/>
            <a:ext cx="6362965" cy="254149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Представление отчетности в финансовые органы в 2026 году</a:t>
            </a:r>
            <a:endParaRPr lang="en-U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256" y="4238626"/>
            <a:ext cx="96060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Беляева О.Л.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И.о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начальника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отдела бюджетного учета 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отчетности по операциям бюджетов </a:t>
            </a:r>
          </a:p>
        </p:txBody>
      </p:sp>
    </p:spTree>
    <p:extLst>
      <p:ext uri="{BB962C8B-B14F-4D97-AF65-F5344CB8AC3E}">
        <p14:creationId xmlns:p14="http://schemas.microsoft.com/office/powerpoint/2010/main" val="295228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4853354" y="176276"/>
            <a:ext cx="6904432" cy="4985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hangingPunct="0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</a:lstStyle>
          <a:p>
            <a:r>
              <a:rPr lang="ru-RU" b="0" dirty="0" smtClean="0"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Представление отчетности</a:t>
            </a:r>
            <a:endParaRPr lang="ru-RU" b="0" dirty="0"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5" name="Скругленный прямоугольник 16">
            <a:extLst>
              <a:ext uri="{FF2B5EF4-FFF2-40B4-BE49-F238E27FC236}">
                <a16:creationId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6313865" y="1638337"/>
            <a:ext cx="5455460" cy="2745751"/>
          </a:xfrm>
          <a:prstGeom prst="roundRect">
            <a:avLst/>
          </a:prstGeom>
          <a:solidFill>
            <a:schemeClr val="bg1"/>
          </a:solidFill>
          <a:ln w="222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 anchorCtr="0"/>
          <a:lstStyle/>
          <a:p>
            <a:pPr algn="ctr" eaLnBrk="0" hangingPunct="0">
              <a:defRPr/>
            </a:pPr>
            <a:r>
              <a:rPr lang="ru-RU" sz="1200" b="1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ПУИО ГИИС </a:t>
            </a:r>
            <a:r>
              <a:rPr lang="ru-RU" sz="1200" b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«Электронный бюджет</a:t>
            </a:r>
            <a:r>
              <a:rPr lang="ru-RU" sz="1200" b="1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 </a:t>
            </a:r>
            <a:endParaRPr lang="ru-RU" sz="1200" b="1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Скругленный прямоугольник 16">
            <a:extLst>
              <a:ext uri="{FF2B5EF4-FFF2-40B4-BE49-F238E27FC236}">
                <a16:creationId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253218" y="1614808"/>
            <a:ext cx="5472333" cy="2789142"/>
          </a:xfrm>
          <a:prstGeom prst="roundRect">
            <a:avLst/>
          </a:prstGeom>
          <a:solidFill>
            <a:schemeClr val="bg1"/>
          </a:solidFill>
          <a:ln w="222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 anchorCtr="0"/>
          <a:lstStyle/>
          <a:p>
            <a:pPr algn="ctr" eaLnBrk="0" hangingPunct="0">
              <a:defRPr/>
            </a:pPr>
            <a:r>
              <a:rPr lang="ru-RU" sz="1300" b="1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СУФД</a:t>
            </a:r>
            <a:endParaRPr lang="ru-RU" sz="1300" b="1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2422245" y="5115257"/>
            <a:ext cx="7524749" cy="1609100"/>
          </a:xfrm>
          <a:prstGeom prst="round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0"/>
          <a:lstStyle/>
          <a:p>
            <a:pPr algn="ctr" eaLnBrk="0" hangingPunct="0">
              <a:defRPr/>
            </a:pPr>
            <a:endParaRPr lang="ru-RU" sz="1200" b="1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Скругленный прямоугольник 62">
            <a:extLst>
              <a:ext uri="{FF2B5EF4-FFF2-40B4-BE49-F238E27FC236}">
                <a16:creationId xmlns:a16="http://schemas.microsoft.com/office/drawing/2014/main" id="{4DAAEE84-B54E-4D4C-BEBB-1C606EC78634}"/>
              </a:ext>
            </a:extLst>
          </p:cNvPr>
          <p:cNvSpPr/>
          <p:nvPr/>
        </p:nvSpPr>
        <p:spPr>
          <a:xfrm>
            <a:off x="2672860" y="5266883"/>
            <a:ext cx="7136731" cy="1302004"/>
          </a:xfrm>
          <a:prstGeom prst="roundRect">
            <a:avLst>
              <a:gd name="adj" fmla="val 47034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Финансовым органам до конца 2026 года представляются отчеты</a:t>
            </a:r>
            <a:r>
              <a:rPr lang="en-US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  <a:endParaRPr lang="en-US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 eaLnBrk="0" hangingPunct="0"/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</a:t>
            </a:r>
            <a:r>
              <a:rPr lang="en-US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ф. 0503151 </a:t>
            </a:r>
            <a:r>
              <a:rPr lang="en-US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 22.08.2026 г</a:t>
            </a:r>
            <a:r>
              <a:rPr lang="en-US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ru-RU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 eaLnBrk="0" hangingPunct="0"/>
            <a:r>
              <a:rPr lang="en-US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  - </a:t>
            </a:r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ф. 0503156</a:t>
            </a:r>
            <a:r>
              <a:rPr lang="en-US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(</a:t>
            </a:r>
            <a:r>
              <a:rPr lang="ru-RU" i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после </a:t>
            </a:r>
            <a:r>
              <a:rPr lang="ru-RU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22.08.2026 г.)</a:t>
            </a:r>
            <a:endParaRPr lang="ru-RU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Скругленный прямоугольник 62">
            <a:extLst>
              <a:ext uri="{FF2B5EF4-FFF2-40B4-BE49-F238E27FC236}">
                <a16:creationId xmlns:a16="http://schemas.microsoft.com/office/drawing/2014/main" id="{4DAAEE84-B54E-4D4C-BEBB-1C606EC78634}"/>
              </a:ext>
            </a:extLst>
          </p:cNvPr>
          <p:cNvSpPr/>
          <p:nvPr/>
        </p:nvSpPr>
        <p:spPr>
          <a:xfrm>
            <a:off x="439982" y="1885071"/>
            <a:ext cx="5032349" cy="20116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 по поступлениям и выбытиям             (ф</a:t>
            </a:r>
            <a:r>
              <a:rPr lang="ru-RU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0503151)</a:t>
            </a:r>
          </a:p>
          <a:p>
            <a:pPr algn="ctr" eaLnBrk="0" hangingPunct="0"/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 eaLnBrk="0" hangingPunct="0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</a:t>
            </a:r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(до перехода в Модуль бюджетного процесса</a:t>
            </a:r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</a:t>
            </a:r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до 22.08.2026 г.)</a:t>
            </a:r>
          </a:p>
        </p:txBody>
      </p:sp>
      <p:sp>
        <p:nvSpPr>
          <p:cNvPr id="21" name="Скругленный прямоугольник 62">
            <a:extLst>
              <a:ext uri="{FF2B5EF4-FFF2-40B4-BE49-F238E27FC236}">
                <a16:creationId xmlns:a16="http://schemas.microsoft.com/office/drawing/2014/main" id="{4DAAEE84-B54E-4D4C-BEBB-1C606EC78634}"/>
              </a:ext>
            </a:extLst>
          </p:cNvPr>
          <p:cNvSpPr/>
          <p:nvPr/>
        </p:nvSpPr>
        <p:spPr>
          <a:xfrm>
            <a:off x="6566924" y="1885071"/>
            <a:ext cx="4926265" cy="19697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 о казначейском обслуживании исполнения бюджета бюджетной системы Российской Федерации </a:t>
            </a:r>
            <a:r>
              <a:rPr lang="ru-RU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(ф. </a:t>
            </a:r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0503156)</a:t>
            </a:r>
          </a:p>
          <a:p>
            <a:pPr algn="ctr" eaLnBrk="0" hangingPunct="0"/>
            <a:endParaRPr lang="ru-RU" sz="16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 eaLnBrk="0" hangingPunct="0"/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(после перехода в Модуль бюджетного процесса</a:t>
            </a:r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</a:t>
            </a:r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после 22.08.2026 г.)</a:t>
            </a:r>
          </a:p>
          <a:p>
            <a:pPr algn="ctr" eaLnBrk="0" hangingPunct="0"/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29" name="Соединительная линия уступом 65">
            <a:extLst>
              <a:ext uri="{FF2B5EF4-FFF2-40B4-BE49-F238E27FC236}">
                <a16:creationId xmlns:a16="http://schemas.microsoft.com/office/drawing/2014/main" id="{858DC979-A4E9-49BA-9B12-BF0C7E2B568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739999" y="4881058"/>
            <a:ext cx="395556" cy="107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2830595" y="4384088"/>
            <a:ext cx="0" cy="2873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9549181" y="6568887"/>
            <a:ext cx="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 flipV="1">
            <a:off x="2818139" y="4671460"/>
            <a:ext cx="6991452" cy="55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96"/>
          <a:stretch/>
        </p:blipFill>
        <p:spPr>
          <a:xfrm>
            <a:off x="99587" y="92574"/>
            <a:ext cx="742385" cy="77655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41972" y="176277"/>
            <a:ext cx="52212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b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САРАТОВСКОЙ ОБЛАСТИ</a:t>
            </a:r>
            <a:endParaRPr lang="id-ID" sz="14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flipV="1">
            <a:off x="9795524" y="4360559"/>
            <a:ext cx="0" cy="2873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90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4853354" y="176276"/>
            <a:ext cx="6904432" cy="4985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hangingPunct="0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</a:lstStyle>
          <a:p>
            <a:r>
              <a:rPr 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Внесение </a:t>
            </a:r>
            <a:r>
              <a:rPr lang="ru-RU" b="0" dirty="0">
                <a:latin typeface="Arial" panose="020B0604020202020204" pitchFamily="34" charset="0"/>
                <a:cs typeface="Arial" panose="020B0604020202020204" pitchFamily="34" charset="0"/>
              </a:rPr>
              <a:t>изменений в учетные данные</a:t>
            </a:r>
            <a:endParaRPr lang="ru-RU" b="0" dirty="0"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661182" y="2161437"/>
            <a:ext cx="10930596" cy="3226489"/>
          </a:xfrm>
          <a:prstGeom prst="round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0"/>
          <a:lstStyle/>
          <a:p>
            <a:pPr algn="ctr" eaLnBrk="0" hangingPunct="0">
              <a:defRPr/>
            </a:pPr>
            <a:endParaRPr lang="ru-RU" sz="1200" b="1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Скругленный прямоугольник 62">
            <a:extLst>
              <a:ext uri="{FF2B5EF4-FFF2-40B4-BE49-F238E27FC236}">
                <a16:creationId xmlns:a16="http://schemas.microsoft.com/office/drawing/2014/main" id="{4DAAEE84-B54E-4D4C-BEBB-1C606EC78634}"/>
              </a:ext>
            </a:extLst>
          </p:cNvPr>
          <p:cNvSpPr/>
          <p:nvPr/>
        </p:nvSpPr>
        <p:spPr>
          <a:xfrm>
            <a:off x="661183" y="2331071"/>
            <a:ext cx="10930595" cy="2672862"/>
          </a:xfrm>
          <a:prstGeom prst="roundRect">
            <a:avLst>
              <a:gd name="adj" fmla="val 47034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2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 обнаружении и исправлении ошибки в казначейском учете, до окончания отчетного периода, внесение изменений в учетные данные осуществляется </a:t>
            </a:r>
            <a:r>
              <a:rPr lang="ru-RU" sz="2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датой обнаружения ошибки</a:t>
            </a:r>
            <a:endParaRPr lang="ru-RU" sz="2400" strike="sngStrike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9549181" y="6568887"/>
            <a:ext cx="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96"/>
          <a:stretch/>
        </p:blipFill>
        <p:spPr>
          <a:xfrm>
            <a:off x="99587" y="92574"/>
            <a:ext cx="742385" cy="77655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41972" y="176277"/>
            <a:ext cx="52212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b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САРАТОВСКОЙ ОБЛАСТИ</a:t>
            </a:r>
            <a:endParaRPr lang="id-ID" sz="14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12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63388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80754" y="1439501"/>
            <a:ext cx="6835990" cy="2074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/>
            <a:r>
              <a:rPr lang="ru-RU" sz="3600" dirty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Спасибо за </a:t>
            </a:r>
            <a:r>
              <a:rPr lang="ru-RU" sz="36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внимание!</a:t>
            </a:r>
            <a:endParaRPr lang="ru-RU" sz="36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754" y="3847637"/>
            <a:ext cx="5375267" cy="661617"/>
          </a:xfrm>
          <a:prstGeom prst="rect">
            <a:avLst/>
          </a:prstGeom>
          <a:noFill/>
        </p:spPr>
        <p:txBody>
          <a:bodyPr wrap="square" lIns="45627" tIns="22809" rIns="45627" bIns="22809" rtlCol="0">
            <a:spAutoFit/>
          </a:bodyPr>
          <a:lstStyle/>
          <a:p>
            <a:pPr algn="l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Управление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Федерального казначейства по Саратовской области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83832" y="6367790"/>
            <a:ext cx="3714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202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6</a:t>
            </a:r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год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87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-6918" y="-63388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59430"/>
            <a:ext cx="6012053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08512"/>
            <a:ext cx="6012053" cy="3035188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80754" y="1439501"/>
            <a:ext cx="6835990" cy="2074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/>
            <a:endParaRPr lang="ru-RU" sz="36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3342" y="4782844"/>
            <a:ext cx="3167340" cy="969393"/>
          </a:xfrm>
          <a:prstGeom prst="rect">
            <a:avLst/>
          </a:prstGeom>
          <a:noFill/>
        </p:spPr>
        <p:txBody>
          <a:bodyPr wrap="square" lIns="45627" tIns="22809" rIns="45627" bIns="22809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3357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 УФК                          по </a:t>
            </a:r>
            <a:r>
              <a:rPr lang="ru-RU" sz="2000" dirty="0">
                <a:solidFill>
                  <a:srgbClr val="3357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Саратовской области </a:t>
            </a:r>
          </a:p>
          <a:p>
            <a:pPr algn="ctr"/>
            <a:r>
              <a:rPr lang="ru-RU" sz="2000" dirty="0" smtClean="0">
                <a:solidFill>
                  <a:srgbClr val="3357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в </a:t>
            </a:r>
            <a:r>
              <a:rPr lang="en-US" sz="2000" dirty="0" smtClean="0">
                <a:solidFill>
                  <a:srgbClr val="3357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ru-RU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</a:t>
            </a:r>
            <a:endParaRPr lang="ru-RU" sz="20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83832" y="6367790"/>
            <a:ext cx="3714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202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6</a:t>
            </a:r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год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69" y="3870147"/>
            <a:ext cx="2981473" cy="287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93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51143</TotalTime>
  <Words>178</Words>
  <Application>Microsoft Office PowerPoint</Application>
  <PresentationFormat>Широкоэкранный</PresentationFormat>
  <Paragraphs>28</Paragraphs>
  <Slides>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6" baseType="lpstr">
      <vt:lpstr>Arial</vt:lpstr>
      <vt:lpstr>Calibri</vt:lpstr>
      <vt:lpstr>Calibri Light</vt:lpstr>
      <vt:lpstr>Cambria</vt:lpstr>
      <vt:lpstr>Helvetica Neue</vt:lpstr>
      <vt:lpstr>Helvetica Neue Medium</vt:lpstr>
      <vt:lpstr>Segoe UI Black</vt:lpstr>
      <vt:lpstr>Segoe UI Historic</vt:lpstr>
      <vt:lpstr>Segoe UI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Соколова Анастасия Владимировна</dc:creator>
  <cp:lastModifiedBy>Беляева Оксана Леонидовна</cp:lastModifiedBy>
  <cp:revision>1578</cp:revision>
  <cp:lastPrinted>2026-08-06T06:53:36Z</cp:lastPrinted>
  <dcterms:created xsi:type="dcterms:W3CDTF">2021-09-09T06:57:17Z</dcterms:created>
  <dcterms:modified xsi:type="dcterms:W3CDTF">2026-08-06T10:55:47Z</dcterms:modified>
</cp:coreProperties>
</file>