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300" r:id="rId3"/>
    <p:sldId id="305" r:id="rId4"/>
    <p:sldId id="280" r:id="rId5"/>
    <p:sldId id="318" r:id="rId6"/>
    <p:sldId id="309" r:id="rId7"/>
    <p:sldId id="320" r:id="rId8"/>
    <p:sldId id="322" r:id="rId9"/>
    <p:sldId id="281" r:id="rId10"/>
    <p:sldId id="283" r:id="rId11"/>
    <p:sldId id="284" r:id="rId12"/>
    <p:sldId id="285" r:id="rId13"/>
    <p:sldId id="301" r:id="rId14"/>
    <p:sldId id="310" r:id="rId15"/>
    <p:sldId id="311" r:id="rId16"/>
    <p:sldId id="312" r:id="rId17"/>
    <p:sldId id="291" r:id="rId18"/>
    <p:sldId id="293" r:id="rId19"/>
    <p:sldId id="313" r:id="rId20"/>
    <p:sldId id="295" r:id="rId21"/>
    <p:sldId id="296" r:id="rId22"/>
    <p:sldId id="303" r:id="rId23"/>
    <p:sldId id="304" r:id="rId24"/>
    <p:sldId id="299" r:id="rId25"/>
    <p:sldId id="297" r:id="rId26"/>
    <p:sldId id="314" r:id="rId27"/>
    <p:sldId id="316" r:id="rId28"/>
    <p:sldId id="323" r:id="rId29"/>
    <p:sldId id="317" r:id="rId30"/>
  </p:sldIdLst>
  <p:sldSz cx="5765800" cy="324485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C"/>
    <a:srgbClr val="11437F"/>
    <a:srgbClr val="4978B1"/>
    <a:srgbClr val="E6E6E6"/>
    <a:srgbClr val="DDDDDD"/>
    <a:srgbClr val="99CCFF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85" autoAdjust="0"/>
    <p:restoredTop sz="94660" autoAdjust="0"/>
  </p:normalViewPr>
  <p:slideViewPr>
    <p:cSldViewPr>
      <p:cViewPr varScale="1">
        <p:scale>
          <a:sx n="223" d="100"/>
          <a:sy n="223" d="100"/>
        </p:scale>
        <p:origin x="996" y="162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17" d="100"/>
          <a:sy n="117" d="100"/>
        </p:scale>
        <p:origin x="206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05E53-FF87-4C4E-9EAA-3373FB483F83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59247-A039-4F1B-9E69-B075B4FAB8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246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7193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272462"/>
            <a:ext cx="7942404" cy="2677168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99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52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51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477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438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249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712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918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2450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2470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3322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069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813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978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07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3811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5886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6675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224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1312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617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9568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8506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3968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8231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9862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1092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3931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004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roskazna.gov.ru/upload/iblock/808/Rukovodstvo-polzovatelya-_Sotrudnika_.docx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9701" y="1397095"/>
            <a:ext cx="40517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работы с машиночитаемой доверенностью в ПОИБ </a:t>
            </a:r>
            <a:r>
              <a:rPr lang="ru-RU" sz="2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СОБИ</a:t>
            </a:r>
            <a:r>
              <a:rPr lang="en-US" sz="2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участников казначейского сопровождения</a:t>
            </a:r>
            <a:endParaRPr lang="ru-RU" sz="2000" b="1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81000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81451" y="54949"/>
            <a:ext cx="3568249" cy="331070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6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600" dirty="0">
                <a:solidFill>
                  <a:srgbClr val="11437F"/>
                </a:solidFill>
              </a:rPr>
            </a:br>
            <a:r>
              <a:rPr lang="ru-RU" sz="600" dirty="0">
                <a:solidFill>
                  <a:srgbClr val="11437F"/>
                </a:solidFill>
              </a:rPr>
              <a:t>ПО САРАТОВСКОЙ ОБЛАСТИ</a:t>
            </a:r>
            <a:endParaRPr lang="id-ID" sz="600" dirty="0">
              <a:solidFill>
                <a:srgbClr val="11437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11447" y="600943"/>
            <a:ext cx="495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06.04.2011</a:t>
            </a:r>
            <a:r>
              <a:rPr lang="en-US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63-ФЗ </a:t>
            </a:r>
            <a:r>
              <a:rPr lang="en-US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ред.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 28.12.2024) «Об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электронной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подписи»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11447" y="1542590"/>
            <a:ext cx="4953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Казначейства России от 28.12.2023 N 26н "Об утверждении Порядка представления доверенностей в случаях, предусмотренных пунктом 2 части 1, пунктом 2 части 3 статьи 17.2 и пунктом 2 статьи 17.3 Федерального закона "Об электронной подписи», и особенностей их хранения в информационных системах, оператором которых является федеральное казначейство» (Зарегистрировано в Минюсте России 27 февраля 2024 г. N 77357)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1447" y="2415764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Федерального казначейства № 07-04-05</a:t>
            </a:r>
            <a:r>
              <a:rPr lang="en-US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04-3889 от 12.02.2025 «О применении электронной машиночитаемой доверенности»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1447" y="870177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№ 22н от 06.12.2024 «О внесении изменений в Порядок открытия лицевых счетов территориальными органами Федерального казначейства участникам казначейского сопровождения, утвержденный приказом Федерального казначейства от 22 декабря 2021 г. № 44н»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51200" y="43820"/>
            <a:ext cx="251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нормативно-правовых актов</a:t>
            </a:r>
            <a:endParaRPr lang="ru-RU" sz="11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76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87825" y="1622425"/>
            <a:ext cx="51816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Федерального казначейства №22н от 06.12.2024, п.4 (б)</a:t>
            </a:r>
            <a:endParaRPr lang="ru-RU" sz="9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 случае если при обмене электронными документами применяется электронная подпись лица, не являющегося лицом, имеющим право </a:t>
            </a:r>
            <a:b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соответствии с законодательством Российской Федерации действовать </a:t>
            </a:r>
            <a:b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имени клиента, полномочия лица на выполнение соответствующих действий подтверждаются доверенностью в электронной форме </a:t>
            </a:r>
            <a:b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машиночитаемом виде, выданной от имени клиента, в соответствии </a:t>
            </a:r>
            <a:b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требованиями Федерального закона «Об электронной подписи», </a:t>
            </a:r>
            <a:b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предусматривающей права передоверия.»</a:t>
            </a:r>
            <a:endParaRPr lang="ru-RU" sz="9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89868" y="784225"/>
            <a:ext cx="51795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Машиночитаемая </a:t>
            </a:r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доверенность</a:t>
            </a:r>
            <a:r>
              <a:rPr lang="en-US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МЧД) </a:t>
            </a:r>
            <a:r>
              <a:rPr lang="ru-RU" sz="9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это документ в машиночитаемой форме, подписанный усиленной квалифицированной электронной подписью, подтверждающий полномочия одного лица действовать от имени иного лица при осуществлении юридически значимых действий в электронной </a:t>
            </a:r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форме</a:t>
            </a:r>
            <a:endParaRPr lang="ru-RU" sz="9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32200" y="20679"/>
            <a:ext cx="2133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Машиночитаемая доверенность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3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00" y="403225"/>
            <a:ext cx="5702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начала работы с МЧД необходимо убедиться, что у руководителя организации в профиле пользователя ПОИБ СОБИ </a:t>
            </a:r>
            <a:r>
              <a:rPr lang="ru-RU" sz="8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поле «Руководитель </a:t>
            </a:r>
            <a:r>
              <a:rPr lang="ru-RU" sz="8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</a:t>
            </a:r>
            <a:r>
              <a:rPr lang="ru-RU" sz="8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ЕГРЮЛ/ЕГРИП» указано значение «Да»</a:t>
            </a:r>
            <a:endParaRPr lang="ru-RU" sz="8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4465" t="24502" r="14522" b="4148"/>
          <a:stretch/>
        </p:blipFill>
        <p:spPr>
          <a:xfrm>
            <a:off x="1054100" y="708025"/>
            <a:ext cx="4074002" cy="2302508"/>
          </a:xfrm>
          <a:prstGeom prst="rect">
            <a:avLst/>
          </a:prstGeom>
          <a:effectLst/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/>
          <a:srcRect l="16601" t="47592" r="21154" b="38137"/>
          <a:stretch/>
        </p:blipFill>
        <p:spPr>
          <a:xfrm>
            <a:off x="977900" y="2684981"/>
            <a:ext cx="4051354" cy="522492"/>
          </a:xfrm>
          <a:prstGeom prst="rect">
            <a:avLst/>
          </a:prstGeom>
          <a:effectLst/>
        </p:spPr>
      </p:pic>
      <p:sp>
        <p:nvSpPr>
          <p:cNvPr id="16" name="Скругленный прямоугольник 15"/>
          <p:cNvSpPr/>
          <p:nvPr/>
        </p:nvSpPr>
        <p:spPr>
          <a:xfrm>
            <a:off x="977900" y="2684981"/>
            <a:ext cx="2362200" cy="38524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607482" y="37351"/>
            <a:ext cx="215831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профиля руководителя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0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750" y="317654"/>
            <a:ext cx="57023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работы с МЧД у доверителя и представителя должны быть заполнены сведения, удостоверяющего личность</a:t>
            </a:r>
          </a:p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в профиле пользователя нажать на кнопку «Действие» -</a:t>
            </a:r>
            <a:r>
              <a:rPr lang="en-US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«Изменить сведения документа, удостоверяющего личность» и заполнить все пустые поля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Нажать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кнопку «Сохранить»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8" t="23740" r="15640" b="10059"/>
          <a:stretch/>
        </p:blipFill>
        <p:spPr>
          <a:xfrm>
            <a:off x="63500" y="1151650"/>
            <a:ext cx="3461758" cy="18333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34912" y="2232658"/>
            <a:ext cx="312274" cy="207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68" t="64096" r="2422" b="14758"/>
          <a:stretch/>
        </p:blipFill>
        <p:spPr>
          <a:xfrm>
            <a:off x="2077458" y="2483425"/>
            <a:ext cx="1447800" cy="6858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Скругленный прямоугольник 9"/>
          <p:cNvSpPr/>
          <p:nvPr/>
        </p:nvSpPr>
        <p:spPr>
          <a:xfrm>
            <a:off x="2039880" y="2976180"/>
            <a:ext cx="1560913" cy="207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19" t="28855" r="32819" b="10057"/>
          <a:stretch/>
        </p:blipFill>
        <p:spPr>
          <a:xfrm>
            <a:off x="3676328" y="1117896"/>
            <a:ext cx="1981200" cy="1981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Скругленный прямоугольник 11"/>
          <p:cNvSpPr/>
          <p:nvPr/>
        </p:nvSpPr>
        <p:spPr>
          <a:xfrm>
            <a:off x="5227814" y="2921180"/>
            <a:ext cx="411624" cy="207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066869" y="2007446"/>
            <a:ext cx="2383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822004" y="2800123"/>
            <a:ext cx="2383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2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029882" y="2775257"/>
            <a:ext cx="2383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12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694250" y="1668882"/>
            <a:ext cx="2010705" cy="116119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509714" y="1530382"/>
            <a:ext cx="2383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396482" y="30416"/>
            <a:ext cx="233756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карточки пользователя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053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686767"/>
              </p:ext>
            </p:extLst>
          </p:nvPr>
        </p:nvGraphicFramePr>
        <p:xfrm>
          <a:off x="139699" y="784225"/>
          <a:ext cx="5486401" cy="1899881"/>
        </p:xfrm>
        <a:graphic>
          <a:graphicData uri="http://schemas.openxmlformats.org/drawingml/2006/table">
            <a:tbl>
              <a:tblPr bandRow="1">
                <a:tableStyleId>{BC89EF96-8CEA-46FF-86C4-4CE0E7609802}</a:tableStyleId>
              </a:tblPr>
              <a:tblGrid>
                <a:gridCol w="484854">
                  <a:extLst>
                    <a:ext uri="{9D8B030D-6E8A-4147-A177-3AD203B41FA5}">
                      <a16:colId xmlns:a16="http://schemas.microsoft.com/office/drawing/2014/main" val="3349986948"/>
                    </a:ext>
                  </a:extLst>
                </a:gridCol>
                <a:gridCol w="2808464">
                  <a:extLst>
                    <a:ext uri="{9D8B030D-6E8A-4147-A177-3AD203B41FA5}">
                      <a16:colId xmlns:a16="http://schemas.microsoft.com/office/drawing/2014/main" val="3501526099"/>
                    </a:ext>
                  </a:extLst>
                </a:gridCol>
                <a:gridCol w="2193083">
                  <a:extLst>
                    <a:ext uri="{9D8B030D-6E8A-4147-A177-3AD203B41FA5}">
                      <a16:colId xmlns:a16="http://schemas.microsoft.com/office/drawing/2014/main" val="1695944369"/>
                    </a:ext>
                  </a:extLst>
                </a:gridCol>
              </a:tblGrid>
              <a:tr h="6502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effectLst/>
                        </a:rPr>
                        <a:t>Руководитель (уполномоченное лицо). Подписание документов участником казначейского сопровождения (Сведений об операциях с целевыми средствами, Акта приемки-передачи показателей лицевого счета)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700" dirty="0" smtClean="0">
                          <a:effectLst/>
                        </a:rPr>
                        <a:t>601_01_01 ПУР КС. Ввод документов по ЛС ЮЛ</a:t>
                      </a:r>
                      <a:r>
                        <a:rPr lang="en-US" sz="700" u="none" strike="noStrike" dirty="0" smtClean="0">
                          <a:effectLst/>
                        </a:rPr>
                        <a:t/>
                      </a:r>
                      <a:br>
                        <a:rPr lang="en-US" sz="700" u="none" strike="noStrike" dirty="0" smtClean="0">
                          <a:effectLst/>
                        </a:rPr>
                      </a:br>
                      <a:r>
                        <a:rPr lang="ru-RU" sz="700" u="none" strike="noStrike" dirty="0" smtClean="0">
                          <a:effectLst/>
                        </a:rPr>
                        <a:t>601_03_01 </a:t>
                      </a:r>
                      <a:r>
                        <a:rPr lang="ru-RU" sz="700" u="none" strike="noStrike" dirty="0">
                          <a:effectLst/>
                        </a:rPr>
                        <a:t>ПУР КС. Утверждение документов по ЛС </a:t>
                      </a:r>
                      <a:r>
                        <a:rPr lang="ru-RU" sz="700" u="none" strike="noStrike" dirty="0" smtClean="0">
                          <a:effectLst/>
                        </a:rPr>
                        <a:t>ЮЛ</a:t>
                      </a:r>
                      <a:r>
                        <a:rPr lang="en-US" sz="700" u="none" strike="noStrike" dirty="0" smtClean="0">
                          <a:effectLst/>
                        </a:rPr>
                        <a:t/>
                      </a:r>
                      <a:br>
                        <a:rPr lang="en-US" sz="700" u="none" strike="noStrike" dirty="0" smtClean="0">
                          <a:effectLst/>
                        </a:rPr>
                      </a:br>
                      <a:r>
                        <a:rPr lang="ru-RU" sz="700" dirty="0" smtClean="0">
                          <a:effectLst/>
                        </a:rPr>
                        <a:t>601_04_01 ПУР КС. Просмотр своих документов по ЛС ЮЛ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183904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</a:p>
                    <a:p>
                      <a:pPr algn="l" fontAlgn="ctr"/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effectLst/>
                        </a:rPr>
                        <a:t>Главный бухгалтер (уполномоченное лицо). Подписание документов участником казначейского сопровождения (Акт приемки-передачи показателей лицевого счета)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700" dirty="0" smtClean="0">
                          <a:effectLst/>
                        </a:rPr>
                        <a:t>601_01_01 ПУР КС. Ввод документов по ЛС ЮЛ</a:t>
                      </a:r>
                      <a:br>
                        <a:rPr lang="ru-RU" sz="700" dirty="0" smtClean="0">
                          <a:effectLst/>
                        </a:rPr>
                      </a:br>
                      <a:r>
                        <a:rPr lang="ru-RU" sz="700" dirty="0" smtClean="0">
                          <a:effectLst/>
                        </a:rPr>
                        <a:t>601_02_01 ПУР КС. Согласование документов по ЛС ЮЛ</a:t>
                      </a:r>
                      <a:br>
                        <a:rPr lang="ru-RU" sz="700" dirty="0" smtClean="0">
                          <a:effectLst/>
                        </a:rPr>
                      </a:br>
                      <a:r>
                        <a:rPr lang="ru-RU" sz="700" dirty="0" smtClean="0">
                          <a:effectLst/>
                        </a:rPr>
                        <a:t>601_04_01 ПУР КС. Просмотр своих документов по ЛС ЮЛ</a:t>
                      </a:r>
                      <a:r>
                        <a:rPr lang="ru-RU" sz="700" u="none" strike="noStrike" dirty="0" smtClean="0">
                          <a:effectLst/>
                        </a:rPr>
                        <a:t/>
                      </a:r>
                      <a:br>
                        <a:rPr lang="ru-RU" sz="700" u="none" strike="noStrike" dirty="0" smtClean="0">
                          <a:effectLst/>
                        </a:rPr>
                      </a:br>
                      <a:r>
                        <a:rPr lang="ru-RU" sz="700" u="none" strike="noStrike" dirty="0" smtClean="0">
                          <a:effectLst/>
                        </a:rPr>
                        <a:t>601_05_01 </a:t>
                      </a:r>
                      <a:r>
                        <a:rPr lang="ru-RU" sz="700" u="none" strike="noStrike" dirty="0">
                          <a:effectLst/>
                        </a:rPr>
                        <a:t>ПУР КС. Бухгалтер ЮЛ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8290479"/>
                  </a:ext>
                </a:extLst>
              </a:tr>
              <a:tr h="450774"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</a:p>
                    <a:p>
                      <a:pPr algn="l" fontAlgn="ctr"/>
                      <a:endParaRPr lang="ru-RU" sz="7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Руководитель финансово-экономической службы (уполномоченное лицо). Подписание документов участником казначейского сопровождения (Сведения об операциях с целевыми средствами)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601_01_01 ПУР КС. Ввод документов по ЛС ЮЛ</a:t>
                      </a:r>
                      <a:endParaRPr lang="en-US" sz="70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601_04_01 ПУР КС. Просмотр своих документов по ЛС ЮЛ</a:t>
                      </a:r>
                      <a:b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601_06_01 </a:t>
                      </a:r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ПУР КС. Руководитель ФЭС </a:t>
                      </a:r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ЮЛ</a:t>
                      </a:r>
                      <a:endParaRPr lang="ru-RU" sz="7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093536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92300" y="-48317"/>
            <a:ext cx="39322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Полномочия, необходимые участникам казначейского сопровождения </a:t>
            </a: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основных </a:t>
            </a: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функций</a:t>
            </a:r>
            <a:endParaRPr lang="ru-RU" sz="10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33619" y="321787"/>
            <a:ext cx="19748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(обязательно для подключения)</a:t>
            </a:r>
          </a:p>
        </p:txBody>
      </p:sp>
    </p:spTree>
    <p:extLst>
      <p:ext uri="{BB962C8B-B14F-4D97-AF65-F5344CB8AC3E}">
        <p14:creationId xmlns:p14="http://schemas.microsoft.com/office/powerpoint/2010/main" val="328560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270126"/>
              </p:ext>
            </p:extLst>
          </p:nvPr>
        </p:nvGraphicFramePr>
        <p:xfrm>
          <a:off x="215901" y="1089025"/>
          <a:ext cx="5403102" cy="901548"/>
        </p:xfrm>
        <a:graphic>
          <a:graphicData uri="http://schemas.openxmlformats.org/drawingml/2006/table">
            <a:tbl>
              <a:tblPr bandRow="1">
                <a:tableStyleId>{BC89EF96-8CEA-46FF-86C4-4CE0E7609802}</a:tableStyleId>
              </a:tblPr>
              <a:tblGrid>
                <a:gridCol w="533399">
                  <a:extLst>
                    <a:ext uri="{9D8B030D-6E8A-4147-A177-3AD203B41FA5}">
                      <a16:colId xmlns:a16="http://schemas.microsoft.com/office/drawing/2014/main" val="996635521"/>
                    </a:ext>
                  </a:extLst>
                </a:gridCol>
                <a:gridCol w="2829021">
                  <a:extLst>
                    <a:ext uri="{9D8B030D-6E8A-4147-A177-3AD203B41FA5}">
                      <a16:colId xmlns:a16="http://schemas.microsoft.com/office/drawing/2014/main" val="3501526099"/>
                    </a:ext>
                  </a:extLst>
                </a:gridCol>
                <a:gridCol w="2040682">
                  <a:extLst>
                    <a:ext uri="{9D8B030D-6E8A-4147-A177-3AD203B41FA5}">
                      <a16:colId xmlns:a16="http://schemas.microsoft.com/office/drawing/2014/main" val="1695944369"/>
                    </a:ext>
                  </a:extLst>
                </a:gridCol>
              </a:tblGrid>
              <a:tr h="4507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  <a:endParaRPr lang="ru-RU" sz="7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CFCF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Руководитель (уполномоченное лицо).  Подписание документов на открытие, переоформление, закрытие 71 лицевых счетов (раздела на лицевом счете)</a:t>
                      </a:r>
                      <a:endParaRPr lang="ru-RU" sz="7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CFCF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ЛС.008 Утверждающий клиент</a:t>
                      </a:r>
                    </a:p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ЛС.006 Исполнитель клиент</a:t>
                      </a:r>
                      <a:endParaRPr lang="ru-RU" sz="7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CFCF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222796"/>
                  </a:ext>
                </a:extLst>
              </a:tr>
              <a:tr h="4507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  <a:endParaRPr lang="ru-RU" sz="7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Главный бухгалтер (уполномоченное лицо). Подписание документов на открытие, переоформление, закрытие 71 лицевых счетов (раздела на лицевом счете)</a:t>
                      </a:r>
                      <a:endParaRPr lang="ru-RU" sz="7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ЛС.007 Согласующий клиент</a:t>
                      </a:r>
                    </a:p>
                    <a:p>
                      <a:pPr algn="l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ЛС.006 Исполнитель клиент</a:t>
                      </a:r>
                      <a:endParaRPr lang="ru-RU" sz="7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399778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794000" y="-40819"/>
            <a:ext cx="2971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Полномочия, необходимые для открытия, переоформления и закрытия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ицевых счетов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70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041954"/>
              </p:ext>
            </p:extLst>
          </p:nvPr>
        </p:nvGraphicFramePr>
        <p:xfrm>
          <a:off x="182073" y="414870"/>
          <a:ext cx="5410199" cy="2765279"/>
        </p:xfrm>
        <a:graphic>
          <a:graphicData uri="http://schemas.openxmlformats.org/drawingml/2006/table">
            <a:tbl>
              <a:tblPr bandRow="1">
                <a:tableStyleId>{BC89EF96-8CEA-46FF-86C4-4CE0E7609802}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321478447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501526099"/>
                    </a:ext>
                  </a:extLst>
                </a:gridCol>
                <a:gridCol w="3009899">
                  <a:extLst>
                    <a:ext uri="{9D8B030D-6E8A-4147-A177-3AD203B41FA5}">
                      <a16:colId xmlns:a16="http://schemas.microsoft.com/office/drawing/2014/main" val="1695944369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  <a:r>
                        <a:rPr lang="ru-RU" sz="6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Заказчик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CFCF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Руководитель (уполномоченное лицо). Подписание документов получателем бюджетных средств, заказчиком по контракту (договору) при открытии лицевых счетов и осуществления операций на них участниками казначейского сопровождения (бюджетный мониторинг)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CFCF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ЛС.008 Утверждающий клиент</a:t>
                      </a: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ЛС.006 Исполнитель клиент</a:t>
                      </a: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607_03_01 ПУР КС. Утверждение документов Головным </a:t>
                      </a:r>
                      <a:r>
                        <a:rPr lang="ru-RU" sz="6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заказчиком_Заказчиком</a:t>
                      </a:r>
                      <a:endParaRPr lang="ru-RU" sz="60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607_01_01 ПУР КС. Ввод документов Головным </a:t>
                      </a:r>
                      <a:r>
                        <a:rPr lang="ru-RU" sz="6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заказчиком_Заказчиком</a:t>
                      </a:r>
                      <a:endParaRPr lang="ru-RU" sz="60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607_04_01 ПУР КС. Просмотр документов Головным </a:t>
                      </a:r>
                      <a:r>
                        <a:rPr lang="ru-RU" sz="6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заказчиком_Заказчиком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CFCF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222796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  <a:r>
                        <a:rPr lang="ru-RU" sz="6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Заказчик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Главный бухгалтер (уполномоченное лицо).Подписание документов получателем бюджетных средств, заказчиком по контракту (договору) при открытии лицевых счетов и осуществления операций на них участниками казначейского сопровождения (бюджетный мониторинг)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607_02_01 ПУР КС. Согласование документов Головным </a:t>
                      </a:r>
                      <a:r>
                        <a:rPr lang="ru-RU" sz="6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заказчиком_Заказчиком</a:t>
                      </a:r>
                      <a:endParaRPr lang="ru-RU" sz="60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607_01_01 ПУР КС. Ввод документов Головным </a:t>
                      </a:r>
                      <a:r>
                        <a:rPr lang="ru-RU" sz="6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заказчиком_Заказчиком</a:t>
                      </a:r>
                      <a:endParaRPr lang="ru-RU" sz="60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607_04_01 ПУР КС. Просмотр документов Головным </a:t>
                      </a:r>
                      <a:r>
                        <a:rPr lang="ru-RU" sz="6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заказчиком_Заказчиком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399778"/>
                  </a:ext>
                </a:extLst>
              </a:tr>
              <a:tr h="403152"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  <a:r>
                        <a:rPr lang="ru-RU" sz="6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Заказчик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Руководитель (уполномоченное лицо). Утверждение государственным (муниципальным) заказчиком Сведений об операциях с целевыми средствами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602_03_01 ПУР КС. Утверждение Заказчиком Сведений о ЦС по ЛС ЮЛ</a:t>
                      </a: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602_04_01 ПУР КС. Просмотр Заказчиком Сведений о ЦС по ЛС ЮЛ</a:t>
                      </a: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607_01_01 ПУР КС. Ввод документов Головным </a:t>
                      </a:r>
                      <a:r>
                        <a:rPr lang="ru-RU" sz="6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заказчиком_Заказчиком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3836145"/>
                  </a:ext>
                </a:extLst>
              </a:tr>
              <a:tr h="411407"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  <a:r>
                        <a:rPr lang="ru-RU" sz="6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Заказчик</a:t>
                      </a:r>
                      <a:endParaRPr lang="ru-RU" sz="60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Руководитель (уполномоченное лицо). Утверждение документов приемочной комиссией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611_03_01 ПУР КС. Утверждение документов приемочной комиссией</a:t>
                      </a: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611_01_01 ПУР КС. Ввод документов приемочной комиссией</a:t>
                      </a: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611_04_01 ПУР КС. Просмотр своих документов приемочной комиссией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0961821"/>
                  </a:ext>
                </a:extLst>
              </a:tr>
              <a:tr h="403152"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  <a:r>
                        <a:rPr lang="ru-RU" sz="6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Заказчик</a:t>
                      </a:r>
                      <a:endParaRPr lang="ru-RU" sz="60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Главный бухгалтер (уполномоченное лицо). Подписание документов приемочной комиссией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611_02_01 ПУР КС. Согласование документов приемочной комиссией</a:t>
                      </a: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611_01_01 ПУР КС. Ввод документов приемочной комиссией</a:t>
                      </a:r>
                    </a:p>
                    <a:p>
                      <a:pPr algn="l" fontAlgn="ctr"/>
                      <a:r>
                        <a:rPr lang="ru-RU" sz="6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611_04_01 ПУР КС. Просмотр своих документов приемочной комиссией</a:t>
                      </a:r>
                      <a:endParaRPr lang="ru-RU" sz="6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6390433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120900" y="-47556"/>
            <a:ext cx="36449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Полномочия, необходимые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участникам казначейского сопровождения для реализации отдельных 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функций</a:t>
            </a:r>
            <a:endParaRPr lang="ru-RU" sz="11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95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728648" y="-47022"/>
            <a:ext cx="20371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выдачи доверенности в электронной форме (МЧД</a:t>
            </a:r>
            <a:r>
              <a:rPr lang="ru-RU" sz="105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05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5435" y="938841"/>
            <a:ext cx="4191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+mj-lt"/>
              <a:buAutoNum type="romanUcPeriod"/>
            </a:pPr>
            <a:r>
              <a:rPr lang="ru-RU" sz="105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</a:t>
            </a:r>
            <a:r>
              <a:rPr lang="ru-RU" sz="105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сотруднику доверенности </a:t>
            </a:r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руководителем</a:t>
            </a:r>
          </a:p>
          <a:p>
            <a:pPr marL="285750" indent="-285750">
              <a:buFont typeface="+mj-lt"/>
              <a:buAutoNum type="romanUcPeriod"/>
            </a:pPr>
            <a:r>
              <a:rPr lang="ru-RU" sz="105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</a:t>
            </a:r>
            <a:r>
              <a:rPr lang="ru-RU" sz="105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сотрудником доверенности </a:t>
            </a:r>
            <a:r>
              <a:rPr lang="ru-RU" sz="105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руководителя</a:t>
            </a:r>
            <a:endParaRPr lang="ru-RU" sz="105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s://ucarecdn.com/125d65a9-9f80-4619-83be-0b8a29c39f04/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8" t="1910" r="41800" b="69878"/>
          <a:stretch/>
        </p:blipFill>
        <p:spPr bwMode="auto">
          <a:xfrm>
            <a:off x="282651" y="1468056"/>
            <a:ext cx="832918" cy="110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cxnSp>
        <p:nvCxnSpPr>
          <p:cNvPr id="3" name="Прямая со стрелкой 2"/>
          <p:cNvCxnSpPr/>
          <p:nvPr/>
        </p:nvCxnSpPr>
        <p:spPr>
          <a:xfrm>
            <a:off x="1119854" y="2070907"/>
            <a:ext cx="470633" cy="324991"/>
          </a:xfrm>
          <a:prstGeom prst="straightConnector1">
            <a:avLst/>
          </a:prstGeom>
          <a:ln w="28575">
            <a:solidFill>
              <a:srgbClr val="11437F"/>
            </a:solidFill>
            <a:tailEnd type="triangle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3781874" y="2061157"/>
            <a:ext cx="702913" cy="302779"/>
          </a:xfrm>
          <a:prstGeom prst="straightConnector1">
            <a:avLst/>
          </a:prstGeom>
          <a:ln w="19050">
            <a:solidFill>
              <a:srgbClr val="11437F"/>
            </a:solidFill>
            <a:prstDash val="sysDash"/>
            <a:tailEnd type="triangle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3809333" y="2223733"/>
            <a:ext cx="669300" cy="280405"/>
          </a:xfrm>
          <a:prstGeom prst="straightConnector1">
            <a:avLst/>
          </a:prstGeom>
          <a:ln w="28575">
            <a:solidFill>
              <a:srgbClr val="11437F"/>
            </a:solidFill>
            <a:tailEnd type="triangle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 rot="2079670">
            <a:off x="1158540" y="1997783"/>
            <a:ext cx="570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МЧД</a:t>
            </a:r>
            <a:endParaRPr lang="ru-RU" sz="10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 rot="20186024">
            <a:off x="3854122" y="2367724"/>
            <a:ext cx="7308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2. МЧД</a:t>
            </a:r>
            <a:endParaRPr lang="ru-RU" sz="10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 rot="20138938">
            <a:off x="3600134" y="1950693"/>
            <a:ext cx="8723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1. Запрос</a:t>
            </a:r>
            <a:endParaRPr lang="ru-RU" sz="10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6" name="Picture 2" descr="https://ucarecdn.com/125d65a9-9f80-4619-83be-0b8a29c39f04/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" t="4030" r="84577" b="70781"/>
          <a:stretch/>
        </p:blipFill>
        <p:spPr bwMode="auto">
          <a:xfrm>
            <a:off x="1623512" y="1992318"/>
            <a:ext cx="756463" cy="99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ucarecdn.com/125d65a9-9f80-4619-83be-0b8a29c39f04/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" t="4030" r="84577" b="70781"/>
          <a:stretch/>
        </p:blipFill>
        <p:spPr bwMode="auto">
          <a:xfrm>
            <a:off x="2928562" y="2003424"/>
            <a:ext cx="756463" cy="99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s://ucarecdn.com/125d65a9-9f80-4619-83be-0b8a29c39f04/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8" t="1910" r="41800" b="69878"/>
          <a:stretch/>
        </p:blipFill>
        <p:spPr bwMode="auto">
          <a:xfrm>
            <a:off x="4525563" y="1440966"/>
            <a:ext cx="832918" cy="110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24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701" y="427993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1.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Авторизоваться в личном кабинете руководителя в ПОИБ СОБИ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651328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2.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«Администрирование» – «Профили пользователей» выбрать сотрудника, которому планируется передача доверенности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9" t="21806" r="15639" b="61747"/>
          <a:stretch/>
        </p:blipFill>
        <p:spPr>
          <a:xfrm>
            <a:off x="253189" y="1012825"/>
            <a:ext cx="5259421" cy="7079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2" t="32493" r="19444" b="42494"/>
          <a:stretch/>
        </p:blipFill>
        <p:spPr>
          <a:xfrm>
            <a:off x="215899" y="1851025"/>
            <a:ext cx="5334001" cy="1219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465818" y="36182"/>
            <a:ext cx="3276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52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6229" y="444955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профиле пользователя в разделе «Доверенности в электронной форме» отображаются все выданные доверенности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1845" y="2613025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3.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выдачи новой доверенности нажать на кнопку «Выдать»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8" t="23611" r="16942" b="44345"/>
          <a:stretch/>
        </p:blipFill>
        <p:spPr>
          <a:xfrm>
            <a:off x="131762" y="936625"/>
            <a:ext cx="5307615" cy="1447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Скругленный прямоугольник 13"/>
          <p:cNvSpPr/>
          <p:nvPr/>
        </p:nvSpPr>
        <p:spPr>
          <a:xfrm flipH="1" flipV="1">
            <a:off x="120651" y="1944903"/>
            <a:ext cx="761999" cy="457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465818" y="36182"/>
            <a:ext cx="3276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98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3239" y="497643"/>
            <a:ext cx="38122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открывшейся форме автоматически заполнены «Сведения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доверителе»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«Сведения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представителе»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2" t="12408" r="18282" b="43795"/>
          <a:stretch/>
        </p:blipFill>
        <p:spPr>
          <a:xfrm>
            <a:off x="385227" y="1012825"/>
            <a:ext cx="4995345" cy="1981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2465818" y="36182"/>
            <a:ext cx="3276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02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7338" y="330228"/>
            <a:ext cx="49552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4.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«Сведения о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полномочиях» найти полномочие, которое требуется передать сотруднику 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89593" y="608617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5.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 «Сведения о доверенности в электронной форме»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указать дату окончания действия доверенности 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1818" y="2987044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6.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Нажать кнопку «Сохранить» 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1" t="35012" r="18063" b="8188"/>
          <a:stretch/>
        </p:blipFill>
        <p:spPr>
          <a:xfrm>
            <a:off x="801144" y="935764"/>
            <a:ext cx="4055653" cy="20425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Скругленный прямоугольник 12"/>
          <p:cNvSpPr/>
          <p:nvPr/>
        </p:nvSpPr>
        <p:spPr>
          <a:xfrm flipH="1" flipV="1">
            <a:off x="1968499" y="2325691"/>
            <a:ext cx="661444" cy="22481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579108" y="2187191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939478" y="2610689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 flipH="1" flipV="1">
            <a:off x="4202408" y="2749188"/>
            <a:ext cx="545821" cy="2684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468026" y="1272289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2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 flipH="1" flipV="1">
            <a:off x="958532" y="1572566"/>
            <a:ext cx="3733800" cy="48619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465818" y="36182"/>
            <a:ext cx="3276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  <p:sp>
        <p:nvSpPr>
          <p:cNvPr id="17" name="TextBox 16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30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938" y="343902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7.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Подписать выдаваемую доверенность ключом электронной подписи 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360" y="2615774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процедуры подписания отобразится номер созданной заявки на выдачу доверенности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8" t="19456" r="28855" b="14758"/>
          <a:stretch/>
        </p:blipFill>
        <p:spPr>
          <a:xfrm>
            <a:off x="102549" y="687838"/>
            <a:ext cx="2187879" cy="18966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03" t="19455" r="38194" b="29568"/>
          <a:stretch/>
        </p:blipFill>
        <p:spPr>
          <a:xfrm>
            <a:off x="2379924" y="684947"/>
            <a:ext cx="1511300" cy="1843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59" t="18796" r="35746" b="25293"/>
          <a:stretch/>
        </p:blipFill>
        <p:spPr>
          <a:xfrm>
            <a:off x="3981448" y="687838"/>
            <a:ext cx="1689100" cy="18133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043376" y="631631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696410" y="637487"/>
            <a:ext cx="1701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475904" y="631630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26" t="52756" r="36563" b="41263"/>
          <a:stretch/>
        </p:blipFill>
        <p:spPr>
          <a:xfrm>
            <a:off x="1892300" y="2831218"/>
            <a:ext cx="2377580" cy="3185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Прямоугольник 14"/>
          <p:cNvSpPr/>
          <p:nvPr/>
        </p:nvSpPr>
        <p:spPr>
          <a:xfrm>
            <a:off x="2465818" y="36182"/>
            <a:ext cx="3276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06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813" y="403225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«Заявки» отображается созданная заявка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типом «Выдача доверенности в электронной форме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в статусе «Ожидает исполнения»</a:t>
            </a:r>
          </a:p>
          <a:p>
            <a:endParaRPr lang="ru-RU" sz="9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исполняется автоматически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2" t="35903" r="19604" b="47650"/>
          <a:stretch/>
        </p:blipFill>
        <p:spPr>
          <a:xfrm>
            <a:off x="368300" y="2079625"/>
            <a:ext cx="5116286" cy="76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" name="Группа 4"/>
          <p:cNvGrpSpPr/>
          <p:nvPr/>
        </p:nvGrpSpPr>
        <p:grpSpPr>
          <a:xfrm>
            <a:off x="368300" y="1188458"/>
            <a:ext cx="5116286" cy="762000"/>
            <a:chOff x="368300" y="1188458"/>
            <a:chExt cx="5116286" cy="762000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82" t="35903" r="19604" b="47650"/>
            <a:stretch/>
          </p:blipFill>
          <p:spPr>
            <a:xfrm>
              <a:off x="368300" y="1188458"/>
              <a:ext cx="5116286" cy="762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27" t="51099" r="56702" b="45371"/>
            <a:stretch/>
          </p:blipFill>
          <p:spPr>
            <a:xfrm>
              <a:off x="2105025" y="1698625"/>
              <a:ext cx="304800" cy="152400"/>
            </a:xfrm>
            <a:prstGeom prst="rect">
              <a:avLst/>
            </a:prstGeom>
            <a:effectLst/>
          </p:spPr>
        </p:pic>
      </p:grpSp>
      <p:sp>
        <p:nvSpPr>
          <p:cNvPr id="12" name="Прямоугольник 11"/>
          <p:cNvSpPr/>
          <p:nvPr/>
        </p:nvSpPr>
        <p:spPr>
          <a:xfrm>
            <a:off x="2465818" y="36182"/>
            <a:ext cx="3276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82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9868" y="455874"/>
            <a:ext cx="56092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исполнения</a:t>
            </a:r>
            <a:r>
              <a:rPr lang="en-US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заявки создается доверенность, на основании которой сотруднику передаются полномочие и соответствующие роли</a:t>
            </a:r>
          </a:p>
        </p:txBody>
      </p:sp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2" t="38253" r="18282" b="31203"/>
          <a:stretch/>
        </p:blipFill>
        <p:spPr>
          <a:xfrm>
            <a:off x="423774" y="933553"/>
            <a:ext cx="5064368" cy="1371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Скругленный прямоугольник 10"/>
          <p:cNvSpPr/>
          <p:nvPr/>
        </p:nvSpPr>
        <p:spPr>
          <a:xfrm flipH="1" flipV="1">
            <a:off x="473456" y="1546223"/>
            <a:ext cx="5000244" cy="76200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465818" y="36182"/>
            <a:ext cx="3276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99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701" y="427993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1.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Авторизоваться в личном кабинете сотрудника, которому необходимо получить доверенность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701" y="742524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2.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«Доверенности в электронной форме» отображаются все выданные доверенности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5900" y="2765425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новой доверенности нажать на кнопку «Запросить»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8" t="24156" r="15639" b="35903"/>
          <a:stretch/>
        </p:blipFill>
        <p:spPr>
          <a:xfrm>
            <a:off x="596900" y="1165225"/>
            <a:ext cx="4276165" cy="15312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Скругленный прямоугольник 10"/>
          <p:cNvSpPr/>
          <p:nvPr/>
        </p:nvSpPr>
        <p:spPr>
          <a:xfrm flipH="1">
            <a:off x="520700" y="2203480"/>
            <a:ext cx="609600" cy="27030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382707" y="43319"/>
            <a:ext cx="3383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7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6290" y="427993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3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открывшейся форме заполнить сведения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доверителе, указав руководителя организации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9701" y="2536825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«Сведения о представителе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заполняются автоматически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0" t="12408" r="16960" b="45301"/>
          <a:stretch/>
        </p:blipFill>
        <p:spPr>
          <a:xfrm>
            <a:off x="673100" y="855447"/>
            <a:ext cx="3810000" cy="1371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2382707" y="43319"/>
            <a:ext cx="3383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66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5" t="50000" r="20925" b="7709"/>
          <a:stretch/>
        </p:blipFill>
        <p:spPr>
          <a:xfrm>
            <a:off x="469689" y="1038198"/>
            <a:ext cx="4711486" cy="19274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39701" y="2964814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6.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Нажать кнопку «Сохранить» 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 flipH="1" flipV="1">
            <a:off x="1739900" y="2136368"/>
            <a:ext cx="661444" cy="22481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349500" y="1958901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136938" y="2548053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 flipH="1" flipV="1">
            <a:off x="4659371" y="2711799"/>
            <a:ext cx="545821" cy="2684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013776" y="1042226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2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 flipH="1" flipV="1">
            <a:off x="445672" y="1220063"/>
            <a:ext cx="4647028" cy="48619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40494" y="339781"/>
            <a:ext cx="54848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4.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«Сведения о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полномочиях» найти полномочие, которое требуется запросить сотруднику у руководителя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39701" y="621709"/>
            <a:ext cx="54101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5.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 «Сведения о доверенности в электронной форме»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указать дату окончания действия доверенности 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382707" y="43319"/>
            <a:ext cx="3383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3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9790" y="427993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7.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Подписать запрашиваемую доверенность ключом электронной подписи 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717" y="2200478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процедуры подписания отобразится номер созданной заявки на выдачу доверенности</a:t>
            </a:r>
          </a:p>
        </p:txBody>
      </p:sp>
      <p:sp>
        <p:nvSpPr>
          <p:cNvPr id="6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57" t="33553" r="28854" b="26505"/>
          <a:stretch/>
        </p:blipFill>
        <p:spPr>
          <a:xfrm>
            <a:off x="63500" y="770648"/>
            <a:ext cx="2438400" cy="12954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318955" y="691603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36" t="31110" r="38572" b="29515"/>
          <a:stretch/>
        </p:blipFill>
        <p:spPr>
          <a:xfrm>
            <a:off x="2559995" y="743149"/>
            <a:ext cx="1429128" cy="13888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84" t="30543" r="36562" b="27880"/>
          <a:stretch/>
        </p:blipFill>
        <p:spPr>
          <a:xfrm>
            <a:off x="4046749" y="731157"/>
            <a:ext cx="1600200" cy="13484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3783221" y="678664"/>
            <a:ext cx="1701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454454" y="677955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06" t="52350" r="36784" b="40601"/>
          <a:stretch/>
        </p:blipFill>
        <p:spPr>
          <a:xfrm>
            <a:off x="1642033" y="2590774"/>
            <a:ext cx="2553940" cy="4032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2382707" y="43319"/>
            <a:ext cx="3383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59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900" y="462020"/>
            <a:ext cx="547631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«Заявки» отображается созданная заявка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типом «Запрос доверенности в электронной форме»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статусе «Ожидает подтверждения доверителем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sz="800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2" t="33554" r="19603" b="47650"/>
          <a:stretch/>
        </p:blipFill>
        <p:spPr>
          <a:xfrm>
            <a:off x="272619" y="936625"/>
            <a:ext cx="5181600" cy="8819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2382707" y="43319"/>
            <a:ext cx="3383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02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2" t="12408" r="19603" b="34395"/>
          <a:stretch/>
        </p:blipFill>
        <p:spPr>
          <a:xfrm>
            <a:off x="673100" y="1011800"/>
            <a:ext cx="4114800" cy="1982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32223" y="395784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Далее действия выполняются руководителем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 flipH="1" flipV="1">
            <a:off x="691103" y="2265856"/>
            <a:ext cx="4020595" cy="228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 flipH="1" flipV="1">
            <a:off x="667411" y="1414525"/>
            <a:ext cx="428058" cy="19279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 flipH="1" flipV="1">
            <a:off x="691104" y="2092513"/>
            <a:ext cx="4020595" cy="1407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32223" y="593436"/>
            <a:ext cx="5334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8.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Авторизоваться в личном кабинете руководителя в ПОИБ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СОБИ</a:t>
            </a:r>
          </a:p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9.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Перейти в раздел «Заявки» и выбрать созданную сотрудником заявку. Идентифицировать заявку можно по номеру, типу, а также по автору заявки</a:t>
            </a:r>
            <a:endParaRPr lang="en-US" sz="9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82707" y="43319"/>
            <a:ext cx="3383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02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10622" y="543889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</a:t>
            </a:r>
            <a:r>
              <a:rPr lang="ru-RU" sz="9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открывшемся окне нажать на кнопку «Подтвердить» и подписать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доверенность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2" t="21806" r="19603" b="12409"/>
          <a:stretch/>
        </p:blipFill>
        <p:spPr>
          <a:xfrm>
            <a:off x="773217" y="741752"/>
            <a:ext cx="3992507" cy="23785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Скругленный прямоугольник 11"/>
          <p:cNvSpPr/>
          <p:nvPr/>
        </p:nvSpPr>
        <p:spPr>
          <a:xfrm flipH="1" flipV="1">
            <a:off x="4254500" y="1089025"/>
            <a:ext cx="519375" cy="228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382707" y="43319"/>
            <a:ext cx="3383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68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27" t="19456" r="38818" b="31204"/>
          <a:stretch/>
        </p:blipFill>
        <p:spPr>
          <a:xfrm>
            <a:off x="2254715" y="854710"/>
            <a:ext cx="1494198" cy="19063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62" t="21145" r="35241" b="24817"/>
          <a:stretch/>
        </p:blipFill>
        <p:spPr>
          <a:xfrm>
            <a:off x="3820706" y="866524"/>
            <a:ext cx="1752600" cy="1752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44" t="19456" r="28855" b="12408"/>
          <a:stretch/>
        </p:blipFill>
        <p:spPr>
          <a:xfrm>
            <a:off x="139701" y="901449"/>
            <a:ext cx="2037582" cy="182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139701" y="508541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11.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Подписание доверенности</a:t>
            </a:r>
          </a:p>
        </p:txBody>
      </p:sp>
      <p:sp>
        <p:nvSpPr>
          <p:cNvPr id="9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996065" y="827937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350539" y="827936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561234" y="827936"/>
            <a:ext cx="1701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382707" y="43319"/>
            <a:ext cx="3383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87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9701" y="372436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исполнения заявки будет создана доверенность, на основании которой сотруднику передаются полномочие и соответствующие роли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7" t="38253" r="15639" b="31203"/>
          <a:stretch/>
        </p:blipFill>
        <p:spPr>
          <a:xfrm>
            <a:off x="406400" y="936625"/>
            <a:ext cx="4953000" cy="13699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Скругленный прямоугольник 8"/>
          <p:cNvSpPr/>
          <p:nvPr/>
        </p:nvSpPr>
        <p:spPr>
          <a:xfrm flipH="1" flipV="1">
            <a:off x="404168" y="1546225"/>
            <a:ext cx="4955232" cy="7603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382707" y="43319"/>
            <a:ext cx="3383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1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45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270216" y="55433"/>
            <a:ext cx="14320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Отзыв доверенности</a:t>
            </a:r>
            <a:endParaRPr lang="ru-RU" sz="11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155416" y="401648"/>
            <a:ext cx="4114800" cy="1906577"/>
            <a:chOff x="80991" y="323976"/>
            <a:chExt cx="4461148" cy="2042102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02" t="10498" r="19383" b="38954"/>
            <a:stretch/>
          </p:blipFill>
          <p:spPr>
            <a:xfrm>
              <a:off x="80991" y="323976"/>
              <a:ext cx="4461148" cy="204210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Скругленный прямоугольник 11"/>
            <p:cNvSpPr/>
            <p:nvPr/>
          </p:nvSpPr>
          <p:spPr>
            <a:xfrm flipH="1" flipV="1">
              <a:off x="1058649" y="1442602"/>
              <a:ext cx="1089660" cy="24237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 flipH="1" flipV="1">
              <a:off x="103735" y="1041897"/>
              <a:ext cx="1430309" cy="1536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 flipH="1" flipV="1">
              <a:off x="120796" y="1914711"/>
              <a:ext cx="667607" cy="22859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117194" y="2305242"/>
            <a:ext cx="5601847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1.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ЛК Руководителя в разделе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«Администрирование» – «Профили пользователей» выбрать сотрудника,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которого планируется отменить доверенность</a:t>
            </a:r>
            <a:b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профиле пользователя в разделе «Доверенности в электронной форме» отображаются все выданные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доверенности</a:t>
            </a:r>
            <a:endParaRPr lang="en-US" sz="9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9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2.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Необходимо выбрать ту, которую требуется отменить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 rot="10800000" flipH="1" flipV="1">
            <a:off x="4559300" y="416039"/>
            <a:ext cx="1066800" cy="454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600" dirty="0" smtClean="0">
                <a:solidFill>
                  <a:schemeClr val="tx2"/>
                </a:solidFill>
              </a:rPr>
              <a:t>    </a:t>
            </a:r>
            <a:r>
              <a:rPr lang="ru-RU" sz="600" dirty="0" smtClean="0">
                <a:solidFill>
                  <a:schemeClr val="tx2"/>
                </a:solidFill>
              </a:rPr>
              <a:t>Выбор доверенности для отмены</a:t>
            </a:r>
            <a:endParaRPr lang="ru-RU" sz="600" dirty="0">
              <a:solidFill>
                <a:schemeClr val="tx2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 rot="10800000" flipH="1" flipV="1">
            <a:off x="4559300" y="1033216"/>
            <a:ext cx="1066800" cy="454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600" dirty="0">
                <a:solidFill>
                  <a:schemeClr val="tx2"/>
                </a:solidFill>
              </a:rPr>
              <a:t> </a:t>
            </a:r>
            <a:r>
              <a:rPr lang="ru-RU" sz="600" dirty="0" smtClean="0">
                <a:solidFill>
                  <a:schemeClr val="tx2"/>
                </a:solidFill>
              </a:rPr>
              <a:t>Подписание заявления </a:t>
            </a:r>
            <a:endParaRPr lang="en-US" sz="600" dirty="0" smtClean="0">
              <a:solidFill>
                <a:schemeClr val="tx2"/>
              </a:solidFill>
            </a:endParaRPr>
          </a:p>
          <a:p>
            <a:pPr algn="r"/>
            <a:r>
              <a:rPr lang="ru-RU" sz="600" dirty="0" smtClean="0">
                <a:solidFill>
                  <a:schemeClr val="tx2"/>
                </a:solidFill>
              </a:rPr>
              <a:t>на отмену</a:t>
            </a:r>
            <a:endParaRPr lang="ru-RU" sz="600" dirty="0">
              <a:solidFill>
                <a:schemeClr val="tx2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 rot="10800000" flipH="1" flipV="1">
            <a:off x="4559300" y="1650306"/>
            <a:ext cx="1066800" cy="454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600" dirty="0" smtClean="0">
                <a:solidFill>
                  <a:schemeClr val="tx2"/>
                </a:solidFill>
              </a:rPr>
              <a:t>Снятие с Представителя полномочий по доверенности</a:t>
            </a:r>
            <a:endParaRPr lang="ru-RU" sz="600" dirty="0">
              <a:solidFill>
                <a:schemeClr val="tx2"/>
              </a:solidFill>
            </a:endParaRPr>
          </a:p>
        </p:txBody>
      </p:sp>
      <p:cxnSp>
        <p:nvCxnSpPr>
          <p:cNvPr id="3" name="Прямая со стрелкой 2"/>
          <p:cNvCxnSpPr>
            <a:stCxn id="11" idx="2"/>
            <a:endCxn id="19" idx="0"/>
          </p:cNvCxnSpPr>
          <p:nvPr/>
        </p:nvCxnSpPr>
        <p:spPr>
          <a:xfrm>
            <a:off x="5092700" y="870175"/>
            <a:ext cx="0" cy="163041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19" idx="2"/>
            <a:endCxn id="20" idx="0"/>
          </p:cNvCxnSpPr>
          <p:nvPr/>
        </p:nvCxnSpPr>
        <p:spPr>
          <a:xfrm>
            <a:off x="5092700" y="1487352"/>
            <a:ext cx="0" cy="162954"/>
          </a:xfrm>
          <a:prstGeom prst="straightConnector1">
            <a:avLst/>
          </a:prstGeom>
          <a:ln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168" y="1763578"/>
            <a:ext cx="225617" cy="22561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471" y="1143648"/>
            <a:ext cx="269438" cy="2694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095" y="516392"/>
            <a:ext cx="242982" cy="24298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85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4" t="23495" r="28554" b="22467"/>
          <a:stretch/>
        </p:blipFill>
        <p:spPr>
          <a:xfrm>
            <a:off x="901700" y="403225"/>
            <a:ext cx="3810000" cy="22434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Скругленный прямоугольник 19"/>
          <p:cNvSpPr/>
          <p:nvPr/>
        </p:nvSpPr>
        <p:spPr>
          <a:xfrm flipH="1" flipV="1">
            <a:off x="901700" y="2456101"/>
            <a:ext cx="401822" cy="1889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01700" y="2640901"/>
            <a:ext cx="40322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3.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отмены доверенности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нажать на кнопку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«Отменить»</a:t>
            </a:r>
            <a:b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9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4.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Подписать заявку на отмену доверенности ключом электронной подписи 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70216" y="55433"/>
            <a:ext cx="14320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Отзыв доверенности</a:t>
            </a:r>
            <a:endParaRPr lang="ru-RU" sz="11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03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2100" y="555625"/>
            <a:ext cx="53975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сотрудника ПОИБ СОБИ ГИИС «Электронный </a:t>
            </a: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бюджет»</a:t>
            </a:r>
          </a:p>
          <a:p>
            <a:pPr algn="ctr"/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://roskazna.gov.ru/upload/iblock/808/Rukovodstvo-polzovatelya-_Sotrudnika_.</a:t>
            </a: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docx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4.6 Работа с доверенностями в электронной форме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4.6.3 Передача полномочий по доверенности в электронной форме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ПОИБ СОБИ ФК предусмотрены следующие операции для передачи полномочий от одного пользователя к другому: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доверенности в электронной форме;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доверенности в электронной форме;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добавление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доверенности в электронной форме.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4.6.3.1 Выдача доверенности в электронной форме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4.6.3.2 Запрос доверенности в электронной форме </a:t>
            </a:r>
          </a:p>
          <a:p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4.6.3.3 Добавление доверенности в электронной форме </a:t>
            </a:r>
          </a:p>
          <a:p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4.6.4 Отмена доверенности в электронной </a:t>
            </a: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</a:t>
            </a:r>
            <a:b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0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06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40035" y="936625"/>
            <a:ext cx="2667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возникновении вопросов, связанных с выдачей МЧД, можно получить консультацию в УФК по Саратовской области по следующим номерам:</a:t>
            </a:r>
            <a:b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99-20-51</a:t>
            </a:r>
            <a:r>
              <a:rPr lang="ru-RU" sz="14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99-20-9</a:t>
            </a:r>
            <a:r>
              <a:rPr lang="en-US" sz="14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2935" y1="42283" x2="32935" y2="422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23710">
            <a:off x="3794893" y="850165"/>
            <a:ext cx="1647269" cy="164726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21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2993</TotalTime>
  <Words>1872</Words>
  <Application>Microsoft Office PowerPoint</Application>
  <PresentationFormat>Произвольный</PresentationFormat>
  <Paragraphs>221</Paragraphs>
  <Slides>29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Bookman Old Style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Леонтьева Елена Ивановна</cp:lastModifiedBy>
  <cp:revision>257</cp:revision>
  <cp:lastPrinted>2024-10-02T07:16:13Z</cp:lastPrinted>
  <dcterms:created xsi:type="dcterms:W3CDTF">2019-07-31T16:47:50Z</dcterms:created>
  <dcterms:modified xsi:type="dcterms:W3CDTF">2025-03-21T12:28:43Z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